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aveat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7597db3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f7597db3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f7597db3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f7597db3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f7597db3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f7597db3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7597db3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7597db3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7597db3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7597db3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f7597db3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f7597db3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f7597db3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f7597db3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f7597db3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f7597db3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slideplayer.cz/slide/2870842/" TargetMode="External"/><Relationship Id="rId4" Type="http://schemas.openxmlformats.org/officeDocument/2006/relationships/hyperlink" Target="https://player.slideplayer.cz/11/3119992/#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FB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70875" y="0"/>
            <a:ext cx="4879200" cy="12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>
                <a:latin typeface="Caveat"/>
                <a:ea typeface="Caveat"/>
                <a:cs typeface="Caveat"/>
                <a:sym typeface="Caveat"/>
              </a:rPr>
              <a:t>STŘEDOVĚKÁ MĚSTA 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600">
                <a:latin typeface="Caveat"/>
                <a:ea typeface="Caveat"/>
                <a:cs typeface="Caveat"/>
                <a:sym typeface="Caveat"/>
              </a:rPr>
              <a:t>v otázkách a odpovědích</a:t>
            </a:r>
            <a:endParaRPr b="1" sz="36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169447"/>
            <a:ext cx="4879200" cy="181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40672"/>
            <a:ext cx="4879200" cy="181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8475" y="121825"/>
            <a:ext cx="3506575" cy="48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FBB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22050" y="15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u="sng">
                <a:solidFill>
                  <a:srgbClr val="FF0000"/>
                </a:solidFill>
              </a:rPr>
              <a:t>Co je město?</a:t>
            </a:r>
            <a:endParaRPr sz="2400" u="sng">
              <a:solidFill>
                <a:srgbClr val="FF0000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222050" y="675300"/>
            <a:ext cx="8520600" cy="44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Místo vhodné k obchodu, stavbě příbytku a rozvoje podnikání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u="sng">
                <a:solidFill>
                  <a:srgbClr val="FF0000"/>
                </a:solidFill>
              </a:rPr>
              <a:t>Kdy byla zakládána?</a:t>
            </a:r>
            <a:endParaRPr sz="24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Nejvíce za posledních Přemyslovců (13 stol.)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u="sng">
                <a:solidFill>
                  <a:srgbClr val="FF0000"/>
                </a:solidFill>
              </a:rPr>
              <a:t>Kde vznikala?</a:t>
            </a:r>
            <a:endParaRPr sz="24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• </a:t>
            </a:r>
            <a:r>
              <a:rPr lang="cs" sz="1400">
                <a:solidFill>
                  <a:srgbClr val="000000"/>
                </a:solidFill>
              </a:rPr>
              <a:t>Křižovatky obchodních cest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• Řemeslnicko kupecké osady (Znojmo, Brno, Litoměřice, Olomouc, Žatec)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• Zelené drny = nová neobydlená místa (České Budějovice, Plzeň)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FF0000"/>
                </a:solidFill>
              </a:rPr>
              <a:t>Proč vznikala?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Rostl počet obyvatel, větší rozšíření peněz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425" y="627525"/>
            <a:ext cx="3594650" cy="2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4924" y="3443100"/>
            <a:ext cx="2646674" cy="14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FBB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255675" y="243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u="sng">
                <a:solidFill>
                  <a:srgbClr val="FF0000"/>
                </a:solidFill>
              </a:rPr>
              <a:t>Jak se nová města zakládala?</a:t>
            </a:r>
            <a:endParaRPr sz="2400" u="sng">
              <a:solidFill>
                <a:srgbClr val="FF0000"/>
              </a:solidFill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255675" y="863550"/>
            <a:ext cx="8520600" cy="40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Lokátor si koupil od panovníka právo založit město, vybral vhodné místo (blízkost řeky)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Vyměřil náměstí a ulice, přivedl obyvatele, následně postavili kamenné domy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u="sng">
                <a:solidFill>
                  <a:srgbClr val="FF0000"/>
                </a:solidFill>
              </a:rPr>
              <a:t>Co bylo k založení a fungování města potřeba?</a:t>
            </a:r>
            <a:endParaRPr sz="24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• </a:t>
            </a:r>
            <a:r>
              <a:rPr lang="cs" sz="1400">
                <a:solidFill>
                  <a:srgbClr val="000000"/>
                </a:solidFill>
              </a:rPr>
              <a:t>Silnice (potřeba přepravy zboží)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• Obchodníci (z ciziny: koření, sůl, drahé látky)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• Určení dnů k pořádání pravidelných jarmarků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u="sng">
                <a:solidFill>
                  <a:srgbClr val="FF0000"/>
                </a:solidFill>
              </a:rPr>
              <a:t>Co znamená “městská kolonizace”?</a:t>
            </a:r>
            <a:endParaRPr sz="24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000000"/>
                </a:solidFill>
              </a:rPr>
              <a:t>Soustavné zakládání měst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225" y="2372025"/>
            <a:ext cx="2765050" cy="26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FBB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166025" y="456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FF0000"/>
                </a:solidFill>
              </a:rPr>
              <a:t>J</a:t>
            </a:r>
            <a:r>
              <a:rPr lang="cs" u="sng">
                <a:solidFill>
                  <a:srgbClr val="FF0000"/>
                </a:solidFill>
              </a:rPr>
              <a:t>aké jsou typy měst podle zakladatele?</a:t>
            </a:r>
            <a:endParaRPr u="sng">
              <a:solidFill>
                <a:srgbClr val="FF0000"/>
              </a:solidFill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67225" y="1152475"/>
            <a:ext cx="907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980000"/>
                </a:solidFill>
              </a:rPr>
              <a:t>Města královská</a:t>
            </a:r>
            <a:r>
              <a:rPr lang="cs">
                <a:solidFill>
                  <a:srgbClr val="980000"/>
                </a:solidFill>
              </a:rPr>
              <a:t> </a:t>
            </a:r>
            <a:r>
              <a:rPr lang="cs" sz="1400">
                <a:solidFill>
                  <a:srgbClr val="000000"/>
                </a:solidFill>
              </a:rPr>
              <a:t>- zakládá je král, obyvatelé jsou svobodní, odvádějí králi daně, získávají privilegia (Praha)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980000"/>
                </a:solidFill>
              </a:rPr>
              <a:t>Města královská věnná</a:t>
            </a:r>
            <a:r>
              <a:rPr lang="cs" sz="1400">
                <a:solidFill>
                  <a:srgbClr val="000000"/>
                </a:solidFill>
              </a:rPr>
              <a:t> - jejich daně </a:t>
            </a:r>
            <a:r>
              <a:rPr lang="cs" sz="1400">
                <a:solidFill>
                  <a:srgbClr val="000000"/>
                </a:solidFill>
              </a:rPr>
              <a:t>zabezpečili</a:t>
            </a:r>
            <a:r>
              <a:rPr lang="cs" sz="1400">
                <a:solidFill>
                  <a:srgbClr val="000000"/>
                </a:solidFill>
              </a:rPr>
              <a:t> život královen (Mělník, Hradec Králové)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rgbClr val="980000"/>
                </a:solidFill>
              </a:rPr>
              <a:t>Města královská horní</a:t>
            </a:r>
            <a:r>
              <a:rPr lang="cs" sz="1400">
                <a:solidFill>
                  <a:srgbClr val="000000"/>
                </a:solidFill>
              </a:rPr>
              <a:t> - založena u nalezišť drahých kovů (Kutná Hora, Jihlava, Stříbro)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980000"/>
                </a:solidFill>
              </a:rPr>
              <a:t>Města poddanská</a:t>
            </a:r>
            <a:r>
              <a:rPr lang="cs" sz="1400">
                <a:solidFill>
                  <a:srgbClr val="000000"/>
                </a:solidFill>
              </a:rPr>
              <a:t> - zakládá je církev a šlechta, obyvatelé jsou poddáni své vrchnosti (Děčín, Kroměříž)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u="sng">
                <a:solidFill>
                  <a:srgbClr val="FF0000"/>
                </a:solidFill>
              </a:rPr>
              <a:t>K</a:t>
            </a:r>
            <a:r>
              <a:rPr lang="cs" sz="2400" u="sng">
                <a:solidFill>
                  <a:srgbClr val="FF0000"/>
                </a:solidFill>
              </a:rPr>
              <a:t>do byli nejvýznamnější zakladatelé?</a:t>
            </a:r>
            <a:endParaRPr sz="24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980000"/>
                </a:solidFill>
              </a:rPr>
              <a:t>Přemysl Otakar I., Václav II.</a:t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000000"/>
                </a:solidFill>
              </a:rPr>
              <a:t>                          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681375" y="3424100"/>
            <a:ext cx="3261000" cy="1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rgbClr val="980000"/>
                </a:solidFill>
              </a:rPr>
              <a:t>Nejmenším českým městem je </a:t>
            </a:r>
            <a:r>
              <a:rPr b="1" lang="cs" sz="1800">
                <a:solidFill>
                  <a:srgbClr val="980000"/>
                </a:solidFill>
              </a:rPr>
              <a:t>Rabštejn nad Střelou</a:t>
            </a:r>
            <a:r>
              <a:rPr lang="cs" sz="1800">
                <a:solidFill>
                  <a:srgbClr val="980000"/>
                </a:solidFill>
              </a:rPr>
              <a:t> (okres Plzeň). Na město byl povýšen roku 1337. Nyní zde žije cca 20 obyvatel.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FBB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FF0000"/>
                </a:solidFill>
              </a:rPr>
              <a:t>Jaká privilegia uděloval panovník městům?</a:t>
            </a:r>
            <a:endParaRPr u="sng">
              <a:solidFill>
                <a:srgbClr val="FF0000"/>
              </a:solidFill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94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• </a:t>
            </a:r>
            <a:r>
              <a:rPr lang="cs">
                <a:solidFill>
                  <a:srgbClr val="980000"/>
                </a:solidFill>
              </a:rPr>
              <a:t>Hradební</a:t>
            </a:r>
            <a:r>
              <a:rPr lang="cs">
                <a:solidFill>
                  <a:srgbClr val="000000"/>
                </a:solidFill>
              </a:rPr>
              <a:t> - město lze obehnat hradbami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• </a:t>
            </a:r>
            <a:r>
              <a:rPr lang="cs">
                <a:solidFill>
                  <a:srgbClr val="980000"/>
                </a:solidFill>
              </a:rPr>
              <a:t>Mílové</a:t>
            </a:r>
            <a:r>
              <a:rPr lang="cs">
                <a:solidFill>
                  <a:srgbClr val="000000"/>
                </a:solidFill>
              </a:rPr>
              <a:t> - v okruhu 1 míle (11 km) od města se nesměl usadit žádný nový řemeslník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• </a:t>
            </a:r>
            <a:r>
              <a:rPr lang="cs">
                <a:solidFill>
                  <a:srgbClr val="980000"/>
                </a:solidFill>
              </a:rPr>
              <a:t>Hrdelní</a:t>
            </a:r>
            <a:r>
              <a:rPr lang="cs">
                <a:solidFill>
                  <a:srgbClr val="000000"/>
                </a:solidFill>
              </a:rPr>
              <a:t> - možnost popravy těžkého zločince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• </a:t>
            </a:r>
            <a:r>
              <a:rPr lang="cs">
                <a:solidFill>
                  <a:srgbClr val="980000"/>
                </a:solidFill>
              </a:rPr>
              <a:t>Várečné</a:t>
            </a:r>
            <a:r>
              <a:rPr lang="cs">
                <a:solidFill>
                  <a:srgbClr val="000000"/>
                </a:solidFill>
              </a:rPr>
              <a:t> - právo vařit pivo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• </a:t>
            </a:r>
            <a:r>
              <a:rPr lang="cs">
                <a:solidFill>
                  <a:srgbClr val="980000"/>
                </a:solidFill>
              </a:rPr>
              <a:t>Právo pečeti </a:t>
            </a:r>
            <a:r>
              <a:rPr lang="cs">
                <a:solidFill>
                  <a:srgbClr val="000000"/>
                </a:solidFill>
              </a:rPr>
              <a:t>- možnost užívat městskou pečeť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8900" y="2249250"/>
            <a:ext cx="2660825" cy="27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FB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188450" y="42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FF0000"/>
                </a:solidFill>
              </a:rPr>
              <a:t>Jak to vypadalo ve středověkém městě?</a:t>
            </a:r>
            <a:endParaRPr u="sng">
              <a:solidFill>
                <a:srgbClr val="FF0000"/>
              </a:solidFill>
            </a:endParaRPr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421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Kostel, radnice, hradby, brány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Kašna, morový sloup, náměstí (rynek)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Domy měšťanů - v přízemí byly řemeslnické dílny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Ulice - nedlážděné, úzké, temné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Za hradbami bydlel kat, nemocní lidé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Nebyla kanalizace - odpadky vylévali z oken (</a:t>
            </a:r>
            <a:r>
              <a:rPr lang="cs">
                <a:solidFill>
                  <a:srgbClr val="000000"/>
                </a:solidFill>
              </a:rPr>
              <a:t>šířily</a:t>
            </a:r>
            <a:r>
              <a:rPr lang="cs">
                <a:solidFill>
                  <a:srgbClr val="000000"/>
                </a:solidFill>
              </a:rPr>
              <a:t> se nemoci, morové epidemie)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200" y="1261350"/>
            <a:ext cx="3002475" cy="231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FBB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244450" y="164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u="sng">
                <a:solidFill>
                  <a:srgbClr val="FF0000"/>
                </a:solidFill>
              </a:rPr>
              <a:t>Kdo ve městě bydlel?</a:t>
            </a:r>
            <a:endParaRPr sz="2400" u="sng">
              <a:solidFill>
                <a:srgbClr val="FF0000"/>
              </a:solidFill>
            </a:endParaRPr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737575"/>
            <a:ext cx="8520600" cy="39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400">
                <a:solidFill>
                  <a:schemeClr val="dk1"/>
                </a:solidFill>
              </a:rPr>
              <a:t>Purkmistr (dnešní starosta)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chemeClr val="dk1"/>
                </a:solidFill>
              </a:rPr>
              <a:t>Konšelé (dnešní členové městské rady)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chemeClr val="dk1"/>
                </a:solidFill>
              </a:rPr>
              <a:t>Kněží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chemeClr val="dk1"/>
                </a:solidFill>
              </a:rPr>
              <a:t>Měšťané, kupci, řemeslníci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chemeClr val="dk1"/>
                </a:solidFill>
              </a:rPr>
              <a:t>Tovaryši (učni), služebníci, nádeníci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chemeClr val="dk1"/>
                </a:solidFill>
              </a:rPr>
              <a:t>Chudí občané, mrzáci, žebráci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u="sng">
                <a:solidFill>
                  <a:srgbClr val="FF0000"/>
                </a:solidFill>
              </a:rPr>
              <a:t>Co jsou “cechy”?</a:t>
            </a:r>
            <a:endParaRPr sz="2400" u="sng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chemeClr val="dk1"/>
                </a:solidFill>
              </a:rPr>
              <a:t>Skupina měšťanů, kteří vykonávali určitou živnost (řezníci, pekaři, zlatníci…)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400">
                <a:solidFill>
                  <a:schemeClr val="dk1"/>
                </a:solidFill>
              </a:rPr>
              <a:t>Bydleli v jedné ulici - pojmenování dodnes “řeznická, pekařská, zlatnická ulice”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250" y="659125"/>
            <a:ext cx="5314800" cy="29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FBB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Zdroje: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Wikipedie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Prezentace středověká města, dostupné z: </a:t>
            </a:r>
            <a:r>
              <a:rPr lang="cs" sz="1100" u="sng">
                <a:solidFill>
                  <a:srgbClr val="000000"/>
                </a:solidFill>
                <a:hlinkClick r:id="rId3"/>
              </a:rPr>
              <a:t>https://slideplayer.cz/slide/2870842/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                                                                     </a:t>
            </a:r>
            <a:r>
              <a:rPr lang="cs" sz="1100" u="sng">
                <a:solidFill>
                  <a:srgbClr val="000000"/>
                </a:solidFill>
                <a:hlinkClick r:id="rId4"/>
              </a:rPr>
              <a:t>https://player.slideplayer.cz/11/3119992/#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Ilustrovaná </a:t>
            </a:r>
            <a:r>
              <a:rPr lang="cs">
                <a:solidFill>
                  <a:srgbClr val="000000"/>
                </a:solidFill>
              </a:rPr>
              <a:t>encyklopedie</a:t>
            </a:r>
            <a:r>
              <a:rPr lang="cs">
                <a:solidFill>
                  <a:srgbClr val="000000"/>
                </a:solidFill>
              </a:rPr>
              <a:t> NAŠE VLAST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solidFill>
                  <a:srgbClr val="000000"/>
                </a:solidFill>
              </a:rPr>
              <a:t>Vypracovala Černá Michaela 7.A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